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308" r:id="rId2"/>
    <p:sldId id="312" r:id="rId3"/>
  </p:sldIdLst>
  <p:sldSz cx="7772400" cy="10058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B5719"/>
    <a:srgbClr val="314843"/>
    <a:srgbClr val="D48D73"/>
    <a:srgbClr val="BE9059"/>
    <a:srgbClr val="4E93A2"/>
    <a:srgbClr val="30AC91"/>
    <a:srgbClr val="F8AC95"/>
    <a:srgbClr val="FDBD1A"/>
    <a:srgbClr val="F8944D"/>
    <a:srgbClr val="13243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711"/>
    <p:restoredTop sz="95783"/>
  </p:normalViewPr>
  <p:slideViewPr>
    <p:cSldViewPr snapToGrid="0" snapToObjects="1">
      <p:cViewPr varScale="1">
        <p:scale>
          <a:sx n="75" d="100"/>
          <a:sy n="75" d="100"/>
        </p:scale>
        <p:origin x="2832"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DC88707-CA4F-4E4C-A0F4-FAABFD5E1D0E}" type="datetimeFigureOut">
              <a:rPr lang="en-US" smtClean="0"/>
              <a:t>4/21/23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99D6FC-596E-104A-858A-906164226D0D}" type="slidenum">
              <a:rPr lang="en-US" smtClean="0"/>
              <a:t>‹#›</a:t>
            </a:fld>
            <a:endParaRPr lang="en-US"/>
          </a:p>
        </p:txBody>
      </p:sp>
    </p:spTree>
    <p:extLst>
      <p:ext uri="{BB962C8B-B14F-4D97-AF65-F5344CB8AC3E}">
        <p14:creationId xmlns:p14="http://schemas.microsoft.com/office/powerpoint/2010/main" val="867486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C88707-CA4F-4E4C-A0F4-FAABFD5E1D0E}" type="datetimeFigureOut">
              <a:rPr lang="en-US" smtClean="0"/>
              <a:t>4/21/23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99D6FC-596E-104A-858A-906164226D0D}" type="slidenum">
              <a:rPr lang="en-US" smtClean="0"/>
              <a:t>‹#›</a:t>
            </a:fld>
            <a:endParaRPr lang="en-US"/>
          </a:p>
        </p:txBody>
      </p:sp>
    </p:spTree>
    <p:extLst>
      <p:ext uri="{BB962C8B-B14F-4D97-AF65-F5344CB8AC3E}">
        <p14:creationId xmlns:p14="http://schemas.microsoft.com/office/powerpoint/2010/main" val="361958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C88707-CA4F-4E4C-A0F4-FAABFD5E1D0E}" type="datetimeFigureOut">
              <a:rPr lang="en-US" smtClean="0"/>
              <a:t>4/21/23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99D6FC-596E-104A-858A-906164226D0D}" type="slidenum">
              <a:rPr lang="en-US" smtClean="0"/>
              <a:t>‹#›</a:t>
            </a:fld>
            <a:endParaRPr lang="en-US"/>
          </a:p>
        </p:txBody>
      </p:sp>
    </p:spTree>
    <p:extLst>
      <p:ext uri="{BB962C8B-B14F-4D97-AF65-F5344CB8AC3E}">
        <p14:creationId xmlns:p14="http://schemas.microsoft.com/office/powerpoint/2010/main" val="18005337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C88707-CA4F-4E4C-A0F4-FAABFD5E1D0E}" type="datetimeFigureOut">
              <a:rPr lang="en-US" smtClean="0"/>
              <a:t>4/21/23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99D6FC-596E-104A-858A-906164226D0D}" type="slidenum">
              <a:rPr lang="en-US" smtClean="0"/>
              <a:t>‹#›</a:t>
            </a:fld>
            <a:endParaRPr lang="en-US"/>
          </a:p>
        </p:txBody>
      </p:sp>
    </p:spTree>
    <p:extLst>
      <p:ext uri="{BB962C8B-B14F-4D97-AF65-F5344CB8AC3E}">
        <p14:creationId xmlns:p14="http://schemas.microsoft.com/office/powerpoint/2010/main" val="1783847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DC88707-CA4F-4E4C-A0F4-FAABFD5E1D0E}" type="datetimeFigureOut">
              <a:rPr lang="en-US" smtClean="0"/>
              <a:t>4/21/23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99D6FC-596E-104A-858A-906164226D0D}" type="slidenum">
              <a:rPr lang="en-US" smtClean="0"/>
              <a:t>‹#›</a:t>
            </a:fld>
            <a:endParaRPr lang="en-US"/>
          </a:p>
        </p:txBody>
      </p:sp>
    </p:spTree>
    <p:extLst>
      <p:ext uri="{BB962C8B-B14F-4D97-AF65-F5344CB8AC3E}">
        <p14:creationId xmlns:p14="http://schemas.microsoft.com/office/powerpoint/2010/main" val="1465681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DC88707-CA4F-4E4C-A0F4-FAABFD5E1D0E}" type="datetimeFigureOut">
              <a:rPr lang="en-US" smtClean="0"/>
              <a:t>4/21/23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99D6FC-596E-104A-858A-906164226D0D}" type="slidenum">
              <a:rPr lang="en-US" smtClean="0"/>
              <a:t>‹#›</a:t>
            </a:fld>
            <a:endParaRPr lang="en-US"/>
          </a:p>
        </p:txBody>
      </p:sp>
    </p:spTree>
    <p:extLst>
      <p:ext uri="{BB962C8B-B14F-4D97-AF65-F5344CB8AC3E}">
        <p14:creationId xmlns:p14="http://schemas.microsoft.com/office/powerpoint/2010/main" val="6692291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DC88707-CA4F-4E4C-A0F4-FAABFD5E1D0E}" type="datetimeFigureOut">
              <a:rPr lang="en-US" smtClean="0"/>
              <a:t>4/21/23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99D6FC-596E-104A-858A-906164226D0D}" type="slidenum">
              <a:rPr lang="en-US" smtClean="0"/>
              <a:t>‹#›</a:t>
            </a:fld>
            <a:endParaRPr lang="en-US"/>
          </a:p>
        </p:txBody>
      </p:sp>
    </p:spTree>
    <p:extLst>
      <p:ext uri="{BB962C8B-B14F-4D97-AF65-F5344CB8AC3E}">
        <p14:creationId xmlns:p14="http://schemas.microsoft.com/office/powerpoint/2010/main" val="31054696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DC88707-CA4F-4E4C-A0F4-FAABFD5E1D0E}" type="datetimeFigureOut">
              <a:rPr lang="en-US" smtClean="0"/>
              <a:t>4/21/23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99D6FC-596E-104A-858A-906164226D0D}" type="slidenum">
              <a:rPr lang="en-US" smtClean="0"/>
              <a:t>‹#›</a:t>
            </a:fld>
            <a:endParaRPr lang="en-US"/>
          </a:p>
        </p:txBody>
      </p:sp>
    </p:spTree>
    <p:extLst>
      <p:ext uri="{BB962C8B-B14F-4D97-AF65-F5344CB8AC3E}">
        <p14:creationId xmlns:p14="http://schemas.microsoft.com/office/powerpoint/2010/main" val="1880524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C88707-CA4F-4E4C-A0F4-FAABFD5E1D0E}" type="datetimeFigureOut">
              <a:rPr lang="en-US" smtClean="0"/>
              <a:t>4/21/23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99D6FC-596E-104A-858A-906164226D0D}" type="slidenum">
              <a:rPr lang="en-US" smtClean="0"/>
              <a:t>‹#›</a:t>
            </a:fld>
            <a:endParaRPr lang="en-US"/>
          </a:p>
        </p:txBody>
      </p:sp>
    </p:spTree>
    <p:extLst>
      <p:ext uri="{BB962C8B-B14F-4D97-AF65-F5344CB8AC3E}">
        <p14:creationId xmlns:p14="http://schemas.microsoft.com/office/powerpoint/2010/main" val="2319583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4DC88707-CA4F-4E4C-A0F4-FAABFD5E1D0E}" type="datetimeFigureOut">
              <a:rPr lang="en-US" smtClean="0"/>
              <a:t>4/21/23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99D6FC-596E-104A-858A-906164226D0D}" type="slidenum">
              <a:rPr lang="en-US" smtClean="0"/>
              <a:t>‹#›</a:t>
            </a:fld>
            <a:endParaRPr lang="en-US"/>
          </a:p>
        </p:txBody>
      </p:sp>
    </p:spTree>
    <p:extLst>
      <p:ext uri="{BB962C8B-B14F-4D97-AF65-F5344CB8AC3E}">
        <p14:creationId xmlns:p14="http://schemas.microsoft.com/office/powerpoint/2010/main" val="3020367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4DC88707-CA4F-4E4C-A0F4-FAABFD5E1D0E}" type="datetimeFigureOut">
              <a:rPr lang="en-US" smtClean="0"/>
              <a:t>4/21/23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99D6FC-596E-104A-858A-906164226D0D}" type="slidenum">
              <a:rPr lang="en-US" smtClean="0"/>
              <a:t>‹#›</a:t>
            </a:fld>
            <a:endParaRPr lang="en-US"/>
          </a:p>
        </p:txBody>
      </p:sp>
    </p:spTree>
    <p:extLst>
      <p:ext uri="{BB962C8B-B14F-4D97-AF65-F5344CB8AC3E}">
        <p14:creationId xmlns:p14="http://schemas.microsoft.com/office/powerpoint/2010/main" val="18722311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4DC88707-CA4F-4E4C-A0F4-FAABFD5E1D0E}" type="datetimeFigureOut">
              <a:rPr lang="en-US" smtClean="0"/>
              <a:t>4/21/23</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3399D6FC-596E-104A-858A-906164226D0D}" type="slidenum">
              <a:rPr lang="en-US" smtClean="0"/>
              <a:t>‹#›</a:t>
            </a:fld>
            <a:endParaRPr lang="en-US"/>
          </a:p>
        </p:txBody>
      </p:sp>
    </p:spTree>
    <p:extLst>
      <p:ext uri="{BB962C8B-B14F-4D97-AF65-F5344CB8AC3E}">
        <p14:creationId xmlns:p14="http://schemas.microsoft.com/office/powerpoint/2010/main" val="497614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mailto:destasio@riverbank.charter.k12.nj.us" TargetMode="External"/><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hyperlink" Target="mailto:buddenbaum@riverbank.charter.k12.nj.us" TargetMode="External"/><Relationship Id="rId4" Type="http://schemas.openxmlformats.org/officeDocument/2006/relationships/hyperlink" Target="mailto:coryell@riverbank.charter.k12.nj.us"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a:blip r:embed="rId2"/>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651EC4A-FDDB-B548-B061-CBED54772253}"/>
              </a:ext>
            </a:extLst>
          </p:cNvPr>
          <p:cNvSpPr txBox="1"/>
          <p:nvPr/>
        </p:nvSpPr>
        <p:spPr>
          <a:xfrm>
            <a:off x="802341" y="2531302"/>
            <a:ext cx="3083859" cy="2462213"/>
          </a:xfrm>
          <a:prstGeom prst="rect">
            <a:avLst/>
          </a:prstGeom>
          <a:noFill/>
        </p:spPr>
        <p:txBody>
          <a:bodyPr wrap="square" rtlCol="0">
            <a:spAutoFit/>
          </a:bodyPr>
          <a:lstStyle/>
          <a:p>
            <a:pPr algn="ctr"/>
            <a:r>
              <a:rPr lang="en-US" sz="1400" dirty="0"/>
              <a:t>This month we are working on Poetry, specifically cinquain, acrostic, and five sense poems.  In Phonics, we completed our Unit on vowel consonant –e syllables and started learning about multisyllabic words. We have been focusing on drawing </a:t>
            </a:r>
            <a:r>
              <a:rPr lang="en-US" sz="1400"/>
              <a:t>conclusions and use </a:t>
            </a:r>
            <a:r>
              <a:rPr lang="en-US" sz="1400" dirty="0"/>
              <a:t>context clues when reading. First grade continues to cohesive practice writing paragraph independently  and ordering words alphabetically.</a:t>
            </a:r>
          </a:p>
        </p:txBody>
      </p:sp>
      <p:sp>
        <p:nvSpPr>
          <p:cNvPr id="3" name="TextBox 2">
            <a:extLst>
              <a:ext uri="{FF2B5EF4-FFF2-40B4-BE49-F238E27FC236}">
                <a16:creationId xmlns:a16="http://schemas.microsoft.com/office/drawing/2014/main" id="{0D6E8F9A-D715-B348-8079-2C8BF686CF79}"/>
              </a:ext>
            </a:extLst>
          </p:cNvPr>
          <p:cNvSpPr txBox="1"/>
          <p:nvPr/>
        </p:nvSpPr>
        <p:spPr>
          <a:xfrm>
            <a:off x="4258235" y="1873623"/>
            <a:ext cx="3083859" cy="1384995"/>
          </a:xfrm>
          <a:prstGeom prst="rect">
            <a:avLst/>
          </a:prstGeom>
          <a:noFill/>
        </p:spPr>
        <p:txBody>
          <a:bodyPr wrap="square" rtlCol="0">
            <a:spAutoFit/>
          </a:bodyPr>
          <a:lstStyle/>
          <a:p>
            <a:pPr algn="ctr"/>
            <a:r>
              <a:rPr lang="en-US" sz="1400" dirty="0"/>
              <a:t>This month, we are working on organizing data into three different categories as well as collecting and representing data with tally charts and picture graphs.  We also completed our unit of measure. </a:t>
            </a:r>
          </a:p>
        </p:txBody>
      </p:sp>
      <p:sp>
        <p:nvSpPr>
          <p:cNvPr id="4" name="TextBox 3">
            <a:extLst>
              <a:ext uri="{FF2B5EF4-FFF2-40B4-BE49-F238E27FC236}">
                <a16:creationId xmlns:a16="http://schemas.microsoft.com/office/drawing/2014/main" id="{DD1BCBFC-A5E0-8C44-BD1D-86C18D59AC92}"/>
              </a:ext>
            </a:extLst>
          </p:cNvPr>
          <p:cNvSpPr txBox="1"/>
          <p:nvPr/>
        </p:nvSpPr>
        <p:spPr>
          <a:xfrm>
            <a:off x="4161709" y="4580964"/>
            <a:ext cx="3256068" cy="1569660"/>
          </a:xfrm>
          <a:prstGeom prst="rect">
            <a:avLst/>
          </a:prstGeom>
          <a:noFill/>
        </p:spPr>
        <p:txBody>
          <a:bodyPr wrap="square" rtlCol="0">
            <a:spAutoFit/>
          </a:bodyPr>
          <a:lstStyle/>
          <a:p>
            <a:pPr algn="ctr"/>
            <a:r>
              <a:rPr lang="en-US" sz="1600" dirty="0"/>
              <a:t>This month’s Character Trait and theme is Cooperation. We are reading stories, sharing connections, and demonstrating ways to be cooperation in different environments. </a:t>
            </a:r>
          </a:p>
        </p:txBody>
      </p:sp>
      <p:sp>
        <p:nvSpPr>
          <p:cNvPr id="5" name="TextBox 4">
            <a:extLst>
              <a:ext uri="{FF2B5EF4-FFF2-40B4-BE49-F238E27FC236}">
                <a16:creationId xmlns:a16="http://schemas.microsoft.com/office/drawing/2014/main" id="{E1E73D84-B0E0-4047-94E1-4B1BB05AC2EF}"/>
              </a:ext>
            </a:extLst>
          </p:cNvPr>
          <p:cNvSpPr txBox="1"/>
          <p:nvPr/>
        </p:nvSpPr>
        <p:spPr>
          <a:xfrm>
            <a:off x="690278" y="6181510"/>
            <a:ext cx="3083859" cy="1569660"/>
          </a:xfrm>
          <a:prstGeom prst="rect">
            <a:avLst/>
          </a:prstGeom>
          <a:noFill/>
        </p:spPr>
        <p:txBody>
          <a:bodyPr wrap="square" rtlCol="0">
            <a:spAutoFit/>
          </a:bodyPr>
          <a:lstStyle/>
          <a:p>
            <a:pPr algn="ctr"/>
            <a:r>
              <a:rPr lang="en-US" sz="1600" dirty="0"/>
              <a:t>In Science, we have been learning all about sound and vibrations. </a:t>
            </a:r>
          </a:p>
          <a:p>
            <a:pPr algn="ctr"/>
            <a:r>
              <a:rPr lang="en-US" sz="1600" dirty="0"/>
              <a:t>In Social Studies, we finished up our unit of famous American women and started our unit on needs and wants. . </a:t>
            </a:r>
          </a:p>
        </p:txBody>
      </p:sp>
      <p:sp>
        <p:nvSpPr>
          <p:cNvPr id="6" name="TextBox 5">
            <a:extLst>
              <a:ext uri="{FF2B5EF4-FFF2-40B4-BE49-F238E27FC236}">
                <a16:creationId xmlns:a16="http://schemas.microsoft.com/office/drawing/2014/main" id="{C5B55015-4518-7E44-ADB8-6B5FD65E0B71}"/>
              </a:ext>
            </a:extLst>
          </p:cNvPr>
          <p:cNvSpPr txBox="1"/>
          <p:nvPr/>
        </p:nvSpPr>
        <p:spPr>
          <a:xfrm rot="21207993">
            <a:off x="654420" y="1709500"/>
            <a:ext cx="3083859" cy="584775"/>
          </a:xfrm>
          <a:prstGeom prst="rect">
            <a:avLst/>
          </a:prstGeom>
          <a:noFill/>
        </p:spPr>
        <p:txBody>
          <a:bodyPr wrap="square" rtlCol="0">
            <a:spAutoFit/>
          </a:bodyPr>
          <a:lstStyle/>
          <a:p>
            <a:pPr algn="ctr"/>
            <a:r>
              <a:rPr lang="en-US" sz="3200" dirty="0">
                <a:solidFill>
                  <a:schemeClr val="bg1"/>
                </a:solidFill>
              </a:rPr>
              <a:t>Literacy </a:t>
            </a:r>
          </a:p>
        </p:txBody>
      </p:sp>
      <p:sp>
        <p:nvSpPr>
          <p:cNvPr id="7" name="TextBox 6">
            <a:extLst>
              <a:ext uri="{FF2B5EF4-FFF2-40B4-BE49-F238E27FC236}">
                <a16:creationId xmlns:a16="http://schemas.microsoft.com/office/drawing/2014/main" id="{037F9002-053E-F040-AEF6-6C0588C519F7}"/>
              </a:ext>
            </a:extLst>
          </p:cNvPr>
          <p:cNvSpPr txBox="1"/>
          <p:nvPr/>
        </p:nvSpPr>
        <p:spPr>
          <a:xfrm rot="175873">
            <a:off x="4320983" y="965427"/>
            <a:ext cx="3083859" cy="584775"/>
          </a:xfrm>
          <a:prstGeom prst="rect">
            <a:avLst/>
          </a:prstGeom>
          <a:noFill/>
        </p:spPr>
        <p:txBody>
          <a:bodyPr wrap="square" rtlCol="0">
            <a:spAutoFit/>
          </a:bodyPr>
          <a:lstStyle/>
          <a:p>
            <a:pPr algn="ctr"/>
            <a:r>
              <a:rPr lang="en-US" sz="3200" dirty="0">
                <a:solidFill>
                  <a:schemeClr val="bg1"/>
                </a:solidFill>
              </a:rPr>
              <a:t>Math </a:t>
            </a:r>
          </a:p>
        </p:txBody>
      </p:sp>
      <p:sp>
        <p:nvSpPr>
          <p:cNvPr id="8" name="TextBox 7">
            <a:extLst>
              <a:ext uri="{FF2B5EF4-FFF2-40B4-BE49-F238E27FC236}">
                <a16:creationId xmlns:a16="http://schemas.microsoft.com/office/drawing/2014/main" id="{A82F05F3-3D7F-D14B-91EF-DC3541960A1A}"/>
              </a:ext>
            </a:extLst>
          </p:cNvPr>
          <p:cNvSpPr txBox="1"/>
          <p:nvPr/>
        </p:nvSpPr>
        <p:spPr>
          <a:xfrm rot="21415122">
            <a:off x="4249267" y="3708627"/>
            <a:ext cx="3083859" cy="584775"/>
          </a:xfrm>
          <a:prstGeom prst="rect">
            <a:avLst/>
          </a:prstGeom>
          <a:noFill/>
        </p:spPr>
        <p:txBody>
          <a:bodyPr wrap="square" rtlCol="0">
            <a:spAutoFit/>
          </a:bodyPr>
          <a:lstStyle/>
          <a:p>
            <a:pPr algn="ctr"/>
            <a:r>
              <a:rPr lang="en-US" sz="3200" dirty="0">
                <a:solidFill>
                  <a:schemeClr val="bg1"/>
                </a:solidFill>
              </a:rPr>
              <a:t>Character Ed</a:t>
            </a:r>
          </a:p>
        </p:txBody>
      </p:sp>
      <p:sp>
        <p:nvSpPr>
          <p:cNvPr id="9" name="TextBox 8">
            <a:extLst>
              <a:ext uri="{FF2B5EF4-FFF2-40B4-BE49-F238E27FC236}">
                <a16:creationId xmlns:a16="http://schemas.microsoft.com/office/drawing/2014/main" id="{F04EB129-FDA2-6C47-A8FF-495FF00FF7FD}"/>
              </a:ext>
            </a:extLst>
          </p:cNvPr>
          <p:cNvSpPr txBox="1"/>
          <p:nvPr/>
        </p:nvSpPr>
        <p:spPr>
          <a:xfrm rot="363768">
            <a:off x="681310" y="5062951"/>
            <a:ext cx="3083859" cy="1077218"/>
          </a:xfrm>
          <a:prstGeom prst="rect">
            <a:avLst/>
          </a:prstGeom>
          <a:noFill/>
        </p:spPr>
        <p:txBody>
          <a:bodyPr wrap="square" rtlCol="0">
            <a:spAutoFit/>
          </a:bodyPr>
          <a:lstStyle/>
          <a:p>
            <a:pPr algn="ctr"/>
            <a:r>
              <a:rPr lang="en-US" sz="3200" dirty="0">
                <a:solidFill>
                  <a:schemeClr val="bg1"/>
                </a:solidFill>
              </a:rPr>
              <a:t>Social Studies </a:t>
            </a:r>
          </a:p>
          <a:p>
            <a:pPr algn="ctr"/>
            <a:r>
              <a:rPr lang="en-US" sz="3200" dirty="0">
                <a:solidFill>
                  <a:schemeClr val="bg1"/>
                </a:solidFill>
              </a:rPr>
              <a:t>Science</a:t>
            </a:r>
          </a:p>
        </p:txBody>
      </p:sp>
      <p:sp>
        <p:nvSpPr>
          <p:cNvPr id="10" name="TextBox 9">
            <a:extLst>
              <a:ext uri="{FF2B5EF4-FFF2-40B4-BE49-F238E27FC236}">
                <a16:creationId xmlns:a16="http://schemas.microsoft.com/office/drawing/2014/main" id="{A1AA3195-F0FA-794C-A305-B2322714041B}"/>
              </a:ext>
            </a:extLst>
          </p:cNvPr>
          <p:cNvSpPr txBox="1"/>
          <p:nvPr/>
        </p:nvSpPr>
        <p:spPr>
          <a:xfrm>
            <a:off x="0" y="8927325"/>
            <a:ext cx="7772400" cy="830997"/>
          </a:xfrm>
          <a:prstGeom prst="rect">
            <a:avLst/>
          </a:prstGeom>
          <a:noFill/>
        </p:spPr>
        <p:txBody>
          <a:bodyPr wrap="square" rtlCol="0">
            <a:spAutoFit/>
          </a:bodyPr>
          <a:lstStyle/>
          <a:p>
            <a:pPr algn="ctr"/>
            <a:r>
              <a:rPr lang="en-US" sz="4800" dirty="0">
                <a:latin typeface="Lucida Calligraphy" panose="03010101010101010101" pitchFamily="66" charset="77"/>
              </a:rPr>
              <a:t>First Grade Newsletter</a:t>
            </a:r>
          </a:p>
        </p:txBody>
      </p:sp>
    </p:spTree>
    <p:extLst>
      <p:ext uri="{BB962C8B-B14F-4D97-AF65-F5344CB8AC3E}">
        <p14:creationId xmlns:p14="http://schemas.microsoft.com/office/powerpoint/2010/main" val="42003554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a:blip r:embed="rId2"/>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651EC4A-FDDB-B548-B061-CBED54772253}"/>
              </a:ext>
            </a:extLst>
          </p:cNvPr>
          <p:cNvSpPr txBox="1"/>
          <p:nvPr/>
        </p:nvSpPr>
        <p:spPr>
          <a:xfrm>
            <a:off x="603149" y="2343849"/>
            <a:ext cx="3083859" cy="2862322"/>
          </a:xfrm>
          <a:prstGeom prst="rect">
            <a:avLst/>
          </a:prstGeom>
          <a:noFill/>
        </p:spPr>
        <p:txBody>
          <a:bodyPr wrap="square" rtlCol="0">
            <a:spAutoFit/>
          </a:bodyPr>
          <a:lstStyle/>
          <a:p>
            <a:pPr algn="ctr"/>
            <a:r>
              <a:rPr lang="en-US" sz="1500" dirty="0"/>
              <a:t>1A</a:t>
            </a:r>
          </a:p>
          <a:p>
            <a:pPr algn="ctr"/>
            <a:r>
              <a:rPr lang="en-US" sz="1500" dirty="0"/>
              <a:t>Monday: Technology </a:t>
            </a:r>
          </a:p>
          <a:p>
            <a:pPr algn="ctr"/>
            <a:r>
              <a:rPr lang="en-US" sz="1500" dirty="0"/>
              <a:t>Tuesday: Art</a:t>
            </a:r>
          </a:p>
          <a:p>
            <a:pPr algn="ctr"/>
            <a:r>
              <a:rPr lang="en-US" sz="1500" dirty="0"/>
              <a:t>Wednesday: Gym </a:t>
            </a:r>
          </a:p>
          <a:p>
            <a:pPr algn="ctr"/>
            <a:r>
              <a:rPr lang="en-US" sz="1500" dirty="0"/>
              <a:t>Thursday: Music</a:t>
            </a:r>
          </a:p>
          <a:p>
            <a:pPr algn="ctr"/>
            <a:r>
              <a:rPr lang="en-US" sz="1500" dirty="0"/>
              <a:t>Friday: Gym &amp; Library</a:t>
            </a:r>
          </a:p>
          <a:p>
            <a:pPr algn="ctr"/>
            <a:r>
              <a:rPr lang="en-US" sz="1500" dirty="0"/>
              <a:t>1B </a:t>
            </a:r>
          </a:p>
          <a:p>
            <a:pPr algn="ctr"/>
            <a:r>
              <a:rPr lang="en-US" sz="1500" dirty="0"/>
              <a:t>Monday: Gym </a:t>
            </a:r>
          </a:p>
          <a:p>
            <a:pPr algn="ctr"/>
            <a:r>
              <a:rPr lang="en-US" sz="1500" dirty="0"/>
              <a:t>Tuesday: Art</a:t>
            </a:r>
          </a:p>
          <a:p>
            <a:pPr algn="ctr"/>
            <a:r>
              <a:rPr lang="en-US" sz="1500" dirty="0"/>
              <a:t>Wednesday: Technology </a:t>
            </a:r>
          </a:p>
          <a:p>
            <a:pPr algn="ctr"/>
            <a:r>
              <a:rPr lang="en-US" sz="1500" dirty="0"/>
              <a:t>Thursday: Gym</a:t>
            </a:r>
          </a:p>
          <a:p>
            <a:pPr algn="ctr"/>
            <a:r>
              <a:rPr lang="en-US" sz="1500" dirty="0"/>
              <a:t>Friday: Music &amp; Library </a:t>
            </a:r>
          </a:p>
        </p:txBody>
      </p:sp>
      <p:sp>
        <p:nvSpPr>
          <p:cNvPr id="3" name="TextBox 2">
            <a:extLst>
              <a:ext uri="{FF2B5EF4-FFF2-40B4-BE49-F238E27FC236}">
                <a16:creationId xmlns:a16="http://schemas.microsoft.com/office/drawing/2014/main" id="{0D6E8F9A-D715-B348-8079-2C8BF686CF79}"/>
              </a:ext>
            </a:extLst>
          </p:cNvPr>
          <p:cNvSpPr txBox="1"/>
          <p:nvPr/>
        </p:nvSpPr>
        <p:spPr>
          <a:xfrm>
            <a:off x="4222544" y="1692324"/>
            <a:ext cx="2946707" cy="1754326"/>
          </a:xfrm>
          <a:prstGeom prst="rect">
            <a:avLst/>
          </a:prstGeom>
          <a:noFill/>
        </p:spPr>
        <p:txBody>
          <a:bodyPr wrap="square" rtlCol="0">
            <a:spAutoFit/>
          </a:bodyPr>
          <a:lstStyle/>
          <a:p>
            <a:pPr algn="ctr"/>
            <a:r>
              <a:rPr lang="en-US" sz="1200" b="1"/>
              <a:t>April </a:t>
            </a:r>
            <a:endParaRPr lang="en-US" sz="1200" b="1" dirty="0"/>
          </a:p>
          <a:p>
            <a:pPr algn="ctr"/>
            <a:r>
              <a:rPr lang="en-US" sz="1200" b="1" dirty="0"/>
              <a:t>April 5</a:t>
            </a:r>
            <a:r>
              <a:rPr lang="en-US" sz="1200" b="1" baseline="30000" dirty="0"/>
              <a:t>th</a:t>
            </a:r>
            <a:r>
              <a:rPr lang="en-US" sz="1200" b="1" dirty="0"/>
              <a:t> – Conferences</a:t>
            </a:r>
          </a:p>
          <a:p>
            <a:pPr algn="ctr"/>
            <a:r>
              <a:rPr lang="en-US" sz="1200" b="1" dirty="0"/>
              <a:t>April 6</a:t>
            </a:r>
            <a:r>
              <a:rPr lang="en-US" sz="1200" b="1" baseline="30000" dirty="0"/>
              <a:t>th</a:t>
            </a:r>
            <a:r>
              <a:rPr lang="en-US" sz="1200" b="1" dirty="0"/>
              <a:t> – Half Day – NO Aftercare </a:t>
            </a:r>
          </a:p>
          <a:p>
            <a:pPr algn="ctr"/>
            <a:r>
              <a:rPr lang="en-US" sz="1200" b="1" dirty="0"/>
              <a:t>April 10</a:t>
            </a:r>
            <a:r>
              <a:rPr lang="en-US" sz="1200" b="1" baseline="30000" dirty="0"/>
              <a:t>th</a:t>
            </a:r>
            <a:r>
              <a:rPr lang="en-US" sz="1200" b="1" dirty="0"/>
              <a:t> – 14</a:t>
            </a:r>
            <a:r>
              <a:rPr lang="en-US" sz="1200" b="1" baseline="30000" dirty="0"/>
              <a:t>th</a:t>
            </a:r>
            <a:r>
              <a:rPr lang="en-US" sz="1200" b="1" dirty="0"/>
              <a:t> – SPRING BREAK </a:t>
            </a:r>
          </a:p>
          <a:p>
            <a:pPr algn="ctr"/>
            <a:r>
              <a:rPr lang="en-US" sz="1200" b="1" dirty="0"/>
              <a:t>April 17</a:t>
            </a:r>
            <a:r>
              <a:rPr lang="en-US" sz="1200" b="1" baseline="30000" dirty="0"/>
              <a:t>th</a:t>
            </a:r>
            <a:r>
              <a:rPr lang="en-US" sz="1200" b="1" dirty="0"/>
              <a:t> – School resumes </a:t>
            </a:r>
          </a:p>
          <a:p>
            <a:pPr algn="ctr"/>
            <a:r>
              <a:rPr lang="en-US" sz="1200" b="1" dirty="0"/>
              <a:t>April 18</a:t>
            </a:r>
            <a:r>
              <a:rPr lang="en-US" sz="1200" b="1" baseline="30000" dirty="0"/>
              <a:t>th</a:t>
            </a:r>
            <a:r>
              <a:rPr lang="en-US" sz="1200" b="1" dirty="0"/>
              <a:t> – Fitness Night </a:t>
            </a:r>
          </a:p>
          <a:p>
            <a:pPr algn="ctr"/>
            <a:r>
              <a:rPr lang="en-US" sz="1200" b="1" dirty="0"/>
              <a:t>April 20</a:t>
            </a:r>
            <a:r>
              <a:rPr lang="en-US" sz="1200" b="1" baseline="30000" dirty="0"/>
              <a:t>th</a:t>
            </a:r>
            <a:r>
              <a:rPr lang="en-US" sz="1200" b="1" dirty="0"/>
              <a:t> – Spring Picture Day</a:t>
            </a:r>
          </a:p>
          <a:p>
            <a:pPr algn="ctr"/>
            <a:r>
              <a:rPr lang="en-US" sz="1200" b="1" dirty="0"/>
              <a:t>April 24</a:t>
            </a:r>
            <a:r>
              <a:rPr lang="en-US" sz="1200" b="1" baseline="30000" dirty="0"/>
              <a:t>th</a:t>
            </a:r>
            <a:r>
              <a:rPr lang="en-US" sz="1200" b="1" dirty="0"/>
              <a:t> – PTO Meeting </a:t>
            </a:r>
          </a:p>
          <a:p>
            <a:pPr algn="ctr"/>
            <a:r>
              <a:rPr lang="en-US" sz="1200" b="1" dirty="0"/>
              <a:t>April 25</a:t>
            </a:r>
            <a:r>
              <a:rPr lang="en-US" sz="1200" b="1" baseline="30000" dirty="0"/>
              <a:t>th</a:t>
            </a:r>
            <a:r>
              <a:rPr lang="en-US" sz="1200" b="1" dirty="0"/>
              <a:t> – </a:t>
            </a:r>
            <a:r>
              <a:rPr lang="en-US" sz="1200" b="1" dirty="0" err="1"/>
              <a:t>Umm’s</a:t>
            </a:r>
            <a:r>
              <a:rPr lang="en-US" sz="1200" b="1" dirty="0"/>
              <a:t> Restaurant Night </a:t>
            </a:r>
          </a:p>
        </p:txBody>
      </p:sp>
      <p:sp>
        <p:nvSpPr>
          <p:cNvPr id="4" name="TextBox 3">
            <a:extLst>
              <a:ext uri="{FF2B5EF4-FFF2-40B4-BE49-F238E27FC236}">
                <a16:creationId xmlns:a16="http://schemas.microsoft.com/office/drawing/2014/main" id="{DD1BCBFC-A5E0-8C44-BD1D-86C18D59AC92}"/>
              </a:ext>
            </a:extLst>
          </p:cNvPr>
          <p:cNvSpPr txBox="1"/>
          <p:nvPr/>
        </p:nvSpPr>
        <p:spPr>
          <a:xfrm>
            <a:off x="4333918" y="4621729"/>
            <a:ext cx="3083859" cy="1077218"/>
          </a:xfrm>
          <a:prstGeom prst="rect">
            <a:avLst/>
          </a:prstGeom>
          <a:noFill/>
        </p:spPr>
        <p:txBody>
          <a:bodyPr wrap="square" rtlCol="0">
            <a:spAutoFit/>
          </a:bodyPr>
          <a:lstStyle/>
          <a:p>
            <a:pPr algn="ctr"/>
            <a:r>
              <a:rPr lang="en-US" sz="1600" b="1" dirty="0"/>
              <a:t>Please continue to check your child’s folder each night and read our weekly homework letter for important events and dates. </a:t>
            </a:r>
            <a:r>
              <a:rPr lang="en-US" sz="1600" b="1" dirty="0">
                <a:sym typeface="Wingdings" pitchFamily="2" charset="2"/>
              </a:rPr>
              <a:t> </a:t>
            </a:r>
            <a:endParaRPr lang="en-US" sz="1600" b="1" dirty="0"/>
          </a:p>
        </p:txBody>
      </p:sp>
      <p:sp>
        <p:nvSpPr>
          <p:cNvPr id="5" name="TextBox 4">
            <a:extLst>
              <a:ext uri="{FF2B5EF4-FFF2-40B4-BE49-F238E27FC236}">
                <a16:creationId xmlns:a16="http://schemas.microsoft.com/office/drawing/2014/main" id="{E1E73D84-B0E0-4047-94E1-4B1BB05AC2EF}"/>
              </a:ext>
            </a:extLst>
          </p:cNvPr>
          <p:cNvSpPr txBox="1"/>
          <p:nvPr/>
        </p:nvSpPr>
        <p:spPr>
          <a:xfrm>
            <a:off x="213659" y="6557957"/>
            <a:ext cx="4044576" cy="1046440"/>
          </a:xfrm>
          <a:prstGeom prst="rect">
            <a:avLst/>
          </a:prstGeom>
          <a:noFill/>
        </p:spPr>
        <p:txBody>
          <a:bodyPr wrap="square" rtlCol="0">
            <a:spAutoFit/>
          </a:bodyPr>
          <a:lstStyle/>
          <a:p>
            <a:pPr algn="ctr"/>
            <a:r>
              <a:rPr lang="en-US" sz="1400" b="1" dirty="0"/>
              <a:t>609.499.4321</a:t>
            </a:r>
          </a:p>
          <a:p>
            <a:pPr algn="ctr"/>
            <a:r>
              <a:rPr lang="en-US" sz="1400" b="1" dirty="0"/>
              <a:t>1A </a:t>
            </a:r>
            <a:r>
              <a:rPr lang="en-US" sz="1600" b="1" dirty="0">
                <a:hlinkClick r:id="rId3"/>
              </a:rPr>
              <a:t>destasio@riverbank.charter.k12.nj.us</a:t>
            </a:r>
            <a:endParaRPr lang="en-US" sz="1600" b="1" dirty="0"/>
          </a:p>
          <a:p>
            <a:pPr algn="ctr"/>
            <a:r>
              <a:rPr lang="en-US" sz="1600" b="1" dirty="0"/>
              <a:t>1B </a:t>
            </a:r>
            <a:r>
              <a:rPr lang="en-US" sz="1600" b="1" dirty="0">
                <a:hlinkClick r:id="rId4"/>
              </a:rPr>
              <a:t>coryell@riverbank.charter.k12.nj.us</a:t>
            </a:r>
            <a:endParaRPr lang="en-US" sz="1600" b="1" dirty="0"/>
          </a:p>
          <a:p>
            <a:pPr algn="ctr"/>
            <a:r>
              <a:rPr lang="en-US" sz="1600" b="1" dirty="0"/>
              <a:t>1C </a:t>
            </a:r>
            <a:r>
              <a:rPr lang="en-US" sz="1600" b="1" dirty="0">
                <a:hlinkClick r:id="rId5"/>
              </a:rPr>
              <a:t>buddenbaum</a:t>
            </a:r>
            <a:r>
              <a:rPr lang="en-US" sz="1600" dirty="0">
                <a:hlinkClick r:id="rId5"/>
              </a:rPr>
              <a:t>@riverbank.charter.k12.nj.us</a:t>
            </a:r>
            <a:endParaRPr lang="en-US" sz="1600" dirty="0"/>
          </a:p>
        </p:txBody>
      </p:sp>
      <p:sp>
        <p:nvSpPr>
          <p:cNvPr id="6" name="TextBox 5">
            <a:extLst>
              <a:ext uri="{FF2B5EF4-FFF2-40B4-BE49-F238E27FC236}">
                <a16:creationId xmlns:a16="http://schemas.microsoft.com/office/drawing/2014/main" id="{C5B55015-4518-7E44-ADB8-6B5FD65E0B71}"/>
              </a:ext>
            </a:extLst>
          </p:cNvPr>
          <p:cNvSpPr txBox="1"/>
          <p:nvPr/>
        </p:nvSpPr>
        <p:spPr>
          <a:xfrm rot="21207993">
            <a:off x="654420" y="1463279"/>
            <a:ext cx="3083859" cy="1077218"/>
          </a:xfrm>
          <a:prstGeom prst="rect">
            <a:avLst/>
          </a:prstGeom>
          <a:noFill/>
        </p:spPr>
        <p:txBody>
          <a:bodyPr wrap="square" rtlCol="0">
            <a:spAutoFit/>
          </a:bodyPr>
          <a:lstStyle/>
          <a:p>
            <a:pPr algn="ctr"/>
            <a:r>
              <a:rPr lang="en-US" sz="3200" dirty="0">
                <a:solidFill>
                  <a:schemeClr val="bg1"/>
                </a:solidFill>
              </a:rPr>
              <a:t>Special Schedule	</a:t>
            </a:r>
          </a:p>
        </p:txBody>
      </p:sp>
      <p:sp>
        <p:nvSpPr>
          <p:cNvPr id="7" name="TextBox 6">
            <a:extLst>
              <a:ext uri="{FF2B5EF4-FFF2-40B4-BE49-F238E27FC236}">
                <a16:creationId xmlns:a16="http://schemas.microsoft.com/office/drawing/2014/main" id="{037F9002-053E-F040-AEF6-6C0588C519F7}"/>
              </a:ext>
            </a:extLst>
          </p:cNvPr>
          <p:cNvSpPr txBox="1"/>
          <p:nvPr/>
        </p:nvSpPr>
        <p:spPr>
          <a:xfrm rot="175873">
            <a:off x="4320983" y="965427"/>
            <a:ext cx="3083859" cy="584775"/>
          </a:xfrm>
          <a:prstGeom prst="rect">
            <a:avLst/>
          </a:prstGeom>
          <a:noFill/>
        </p:spPr>
        <p:txBody>
          <a:bodyPr wrap="square" rtlCol="0">
            <a:spAutoFit/>
          </a:bodyPr>
          <a:lstStyle/>
          <a:p>
            <a:pPr algn="ctr"/>
            <a:r>
              <a:rPr lang="en-US" sz="3200" dirty="0">
                <a:solidFill>
                  <a:schemeClr val="bg1"/>
                </a:solidFill>
              </a:rPr>
              <a:t>Important Dates</a:t>
            </a:r>
          </a:p>
        </p:txBody>
      </p:sp>
      <p:sp>
        <p:nvSpPr>
          <p:cNvPr id="8" name="TextBox 7">
            <a:extLst>
              <a:ext uri="{FF2B5EF4-FFF2-40B4-BE49-F238E27FC236}">
                <a16:creationId xmlns:a16="http://schemas.microsoft.com/office/drawing/2014/main" id="{A82F05F3-3D7F-D14B-91EF-DC3541960A1A}"/>
              </a:ext>
            </a:extLst>
          </p:cNvPr>
          <p:cNvSpPr txBox="1"/>
          <p:nvPr/>
        </p:nvSpPr>
        <p:spPr>
          <a:xfrm rot="21415122">
            <a:off x="4249267" y="3462406"/>
            <a:ext cx="3083859" cy="1077218"/>
          </a:xfrm>
          <a:prstGeom prst="rect">
            <a:avLst/>
          </a:prstGeom>
          <a:noFill/>
        </p:spPr>
        <p:txBody>
          <a:bodyPr wrap="square" rtlCol="0">
            <a:spAutoFit/>
          </a:bodyPr>
          <a:lstStyle/>
          <a:p>
            <a:pPr algn="ctr"/>
            <a:r>
              <a:rPr lang="en-US" sz="3200" dirty="0">
                <a:solidFill>
                  <a:schemeClr val="bg1"/>
                </a:solidFill>
              </a:rPr>
              <a:t>Important Reminders </a:t>
            </a:r>
          </a:p>
        </p:txBody>
      </p:sp>
      <p:sp>
        <p:nvSpPr>
          <p:cNvPr id="9" name="TextBox 8">
            <a:extLst>
              <a:ext uri="{FF2B5EF4-FFF2-40B4-BE49-F238E27FC236}">
                <a16:creationId xmlns:a16="http://schemas.microsoft.com/office/drawing/2014/main" id="{F04EB129-FDA2-6C47-A8FF-495FF00FF7FD}"/>
              </a:ext>
            </a:extLst>
          </p:cNvPr>
          <p:cNvSpPr txBox="1"/>
          <p:nvPr/>
        </p:nvSpPr>
        <p:spPr>
          <a:xfrm rot="363768">
            <a:off x="681310" y="5309172"/>
            <a:ext cx="3083859" cy="584775"/>
          </a:xfrm>
          <a:prstGeom prst="rect">
            <a:avLst/>
          </a:prstGeom>
          <a:noFill/>
        </p:spPr>
        <p:txBody>
          <a:bodyPr wrap="square" rtlCol="0">
            <a:spAutoFit/>
          </a:bodyPr>
          <a:lstStyle/>
          <a:p>
            <a:pPr algn="ctr"/>
            <a:r>
              <a:rPr lang="en-US" sz="3200" dirty="0">
                <a:solidFill>
                  <a:schemeClr val="bg1"/>
                </a:solidFill>
              </a:rPr>
              <a:t>Contact Info</a:t>
            </a:r>
          </a:p>
        </p:txBody>
      </p:sp>
      <p:sp>
        <p:nvSpPr>
          <p:cNvPr id="10" name="TextBox 9">
            <a:extLst>
              <a:ext uri="{FF2B5EF4-FFF2-40B4-BE49-F238E27FC236}">
                <a16:creationId xmlns:a16="http://schemas.microsoft.com/office/drawing/2014/main" id="{A1AA3195-F0FA-794C-A305-B2322714041B}"/>
              </a:ext>
            </a:extLst>
          </p:cNvPr>
          <p:cNvSpPr txBox="1"/>
          <p:nvPr/>
        </p:nvSpPr>
        <p:spPr>
          <a:xfrm>
            <a:off x="0" y="8927325"/>
            <a:ext cx="7772400" cy="830997"/>
          </a:xfrm>
          <a:prstGeom prst="rect">
            <a:avLst/>
          </a:prstGeom>
          <a:noFill/>
        </p:spPr>
        <p:txBody>
          <a:bodyPr wrap="square" rtlCol="0">
            <a:spAutoFit/>
          </a:bodyPr>
          <a:lstStyle/>
          <a:p>
            <a:pPr algn="ctr"/>
            <a:r>
              <a:rPr lang="en-US" sz="4800" dirty="0">
                <a:latin typeface="Lucida Calligraphy" panose="03010101010101010101" pitchFamily="66" charset="77"/>
              </a:rPr>
              <a:t>First Grade Newsletter</a:t>
            </a:r>
          </a:p>
        </p:txBody>
      </p:sp>
    </p:spTree>
    <p:extLst>
      <p:ext uri="{BB962C8B-B14F-4D97-AF65-F5344CB8AC3E}">
        <p14:creationId xmlns:p14="http://schemas.microsoft.com/office/powerpoint/2010/main" val="40502818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ditable Plant Life Meet the Teacher &amp; Newsletter Templates" id="{1DAC30A9-F860-114E-A7EF-93EE9CC98757}" vid="{19F2DED3-D5C1-054B-B3CF-42E10F471B20}"/>
    </a:ext>
  </a:extLst>
</a:theme>
</file>

<file path=docProps/app.xml><?xml version="1.0" encoding="utf-8"?>
<Properties xmlns="http://schemas.openxmlformats.org/officeDocument/2006/extended-properties" xmlns:vt="http://schemas.openxmlformats.org/officeDocument/2006/docPropsVTypes">
  <Template/>
  <TotalTime>893</TotalTime>
  <Words>328</Words>
  <Application>Microsoft Macintosh PowerPoint</Application>
  <PresentationFormat>Custom</PresentationFormat>
  <Paragraphs>42</Paragraphs>
  <Slides>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Calibri Light</vt:lpstr>
      <vt:lpstr>Lucida Calligraphy</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Ashley McKenzie</dc:creator>
  <cp:lastModifiedBy>Beth  Kelley</cp:lastModifiedBy>
  <cp:revision>51</cp:revision>
  <dcterms:created xsi:type="dcterms:W3CDTF">2019-03-11T20:27:44Z</dcterms:created>
  <dcterms:modified xsi:type="dcterms:W3CDTF">2023-04-21T14:20:24Z</dcterms:modified>
</cp:coreProperties>
</file>